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57" r:id="rId6"/>
    <p:sldId id="258" r:id="rId7"/>
    <p:sldId id="265" r:id="rId8"/>
    <p:sldId id="273" r:id="rId9"/>
    <p:sldId id="275" r:id="rId10"/>
    <p:sldId id="264" r:id="rId11"/>
    <p:sldId id="266" r:id="rId12"/>
    <p:sldId id="269" r:id="rId13"/>
    <p:sldId id="270" r:id="rId14"/>
    <p:sldId id="267" r:id="rId15"/>
    <p:sldId id="268" r:id="rId16"/>
    <p:sldId id="271" r:id="rId17"/>
    <p:sldId id="272" r:id="rId18"/>
    <p:sldId id="274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Economica" panose="020B0600000101010101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0A59C-32A4-4AA6-87B2-864FB769A60C}" v="365" dt="2023-08-08T19:21:37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22" autoAdjust="0"/>
  </p:normalViewPr>
  <p:slideViewPr>
    <p:cSldViewPr snapToGrid="0">
      <p:cViewPr varScale="1">
        <p:scale>
          <a:sx n="137" d="100"/>
          <a:sy n="137" d="100"/>
        </p:scale>
        <p:origin x="82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be5d6d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be5d6d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98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nsolas"/>
                <a:ea typeface="Consolas"/>
                <a:cs typeface="Consolas"/>
                <a:sym typeface="Consolas"/>
              </a:rPr>
              <a:t>P	o	r	t	f	o	l	i	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060539" y="913567"/>
            <a:ext cx="6356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4400" dirty="0">
                <a:latin typeface="Consolas"/>
                <a:ea typeface="Consolas"/>
                <a:cs typeface="Consolas"/>
                <a:sym typeface="Consolas"/>
              </a:rPr>
              <a:t>김 강 휘	</a:t>
            </a:r>
            <a:endParaRPr sz="14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1840" y="1150930"/>
            <a:ext cx="3040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onsolas"/>
                <a:ea typeface="Consolas"/>
                <a:cs typeface="Consolas"/>
                <a:sym typeface="Consolas"/>
              </a:rPr>
              <a:t>서 버 	프 로 그 래 머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23724" y="3183614"/>
            <a:ext cx="2926549" cy="16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Consolas"/>
                <a:ea typeface="Consolas"/>
                <a:cs typeface="Consolas"/>
                <a:sym typeface="Consolas"/>
              </a:rPr>
              <a:t>Phone. 	010 - 5532 - 9382</a:t>
            </a: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E-mail 	kkh3a4a@naver.com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Education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한국공학대학교 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게임공학과 졸업예정</a:t>
            </a:r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(2024.02)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Birth	1997. 04. 17</a:t>
            </a: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Address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경기도 시흥시 </a:t>
            </a:r>
            <a:r>
              <a:rPr lang="ko-KR" altLang="en-US" sz="1000" dirty="0" err="1">
                <a:latin typeface="Consolas"/>
                <a:ea typeface="Consolas"/>
                <a:cs typeface="Consolas"/>
                <a:sym typeface="Consolas"/>
              </a:rPr>
              <a:t>정왕동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BE02E-EABD-38F8-D125-A52C136F9A1F}"/>
              </a:ext>
            </a:extLst>
          </p:cNvPr>
          <p:cNvSpPr txBox="1"/>
          <p:nvPr/>
        </p:nvSpPr>
        <p:spPr>
          <a:xfrm>
            <a:off x="3632667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Skills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E7D871-2F0C-7741-3152-B2DA00BFD6F0}"/>
              </a:ext>
            </a:extLst>
          </p:cNvPr>
          <p:cNvCxnSpPr>
            <a:cxnSpLocks/>
          </p:cNvCxnSpPr>
          <p:nvPr/>
        </p:nvCxnSpPr>
        <p:spPr>
          <a:xfrm>
            <a:off x="3632667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B943EB-78D2-1961-E732-FEAC9F198800}"/>
              </a:ext>
            </a:extLst>
          </p:cNvPr>
          <p:cNvSpPr txBox="1"/>
          <p:nvPr/>
        </p:nvSpPr>
        <p:spPr>
          <a:xfrm>
            <a:off x="3652105" y="1811872"/>
            <a:ext cx="1678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b="1" dirty="0">
                <a:latin typeface="Consolas" panose="020B0609020204030204" pitchFamily="49" charset="0"/>
              </a:rPr>
              <a:t>C++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Lua Script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A024-B287-A2A5-F1A5-CBED0A17F08E}"/>
              </a:ext>
            </a:extLst>
          </p:cNvPr>
          <p:cNvSpPr txBox="1"/>
          <p:nvPr/>
        </p:nvSpPr>
        <p:spPr>
          <a:xfrm>
            <a:off x="3632667" y="3529966"/>
            <a:ext cx="226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클라이언트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SDL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SFML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Unreal Engine5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Unity</a:t>
            </a:r>
          </a:p>
          <a:p>
            <a:pPr marL="171450" indent="-171450">
              <a:buFontTx/>
              <a:buChar char="-"/>
            </a:pPr>
            <a:endParaRPr lang="en-US" altLang="ko-KR" sz="1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61A01-A33F-8022-67C8-3BC7DCE1FD3A}"/>
              </a:ext>
            </a:extLst>
          </p:cNvPr>
          <p:cNvSpPr txBox="1"/>
          <p:nvPr/>
        </p:nvSpPr>
        <p:spPr>
          <a:xfrm>
            <a:off x="3629942" y="2679054"/>
            <a:ext cx="1774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서버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IOCP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dirty="0" err="1"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멀티쓰레딩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85D9-BBF7-1F1B-9DD7-963BF039659E}"/>
              </a:ext>
            </a:extLst>
          </p:cNvPr>
          <p:cNvSpPr txBox="1"/>
          <p:nvPr/>
        </p:nvSpPr>
        <p:spPr>
          <a:xfrm>
            <a:off x="3632667" y="4363406"/>
            <a:ext cx="226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Etc.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3ds Max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latin typeface="Consolas" panose="020B0609020204030204" pitchFamily="49" charset="0"/>
              </a:rPr>
              <a:t>github</a:t>
            </a:r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PhotoShop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99499-799F-9011-D3FB-001AF10B916A}"/>
              </a:ext>
            </a:extLst>
          </p:cNvPr>
          <p:cNvCxnSpPr>
            <a:cxnSpLocks/>
          </p:cNvCxnSpPr>
          <p:nvPr/>
        </p:nvCxnSpPr>
        <p:spPr>
          <a:xfrm>
            <a:off x="3051600" y="1504737"/>
            <a:ext cx="54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7A27AC-B183-4890-78B4-5EC646A5BB21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D6DD839F-1910-2AB1-F14D-8F442CE0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3" y="991792"/>
            <a:ext cx="1609489" cy="213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1291E-0111-C1E4-42E2-353C23D12624}"/>
              </a:ext>
            </a:extLst>
          </p:cNvPr>
          <p:cNvSpPr txBox="1"/>
          <p:nvPr/>
        </p:nvSpPr>
        <p:spPr>
          <a:xfrm>
            <a:off x="5944612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수강 과목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A60C0-2AE6-4D81-5E8B-46658C585D4C}"/>
              </a:ext>
            </a:extLst>
          </p:cNvPr>
          <p:cNvCxnSpPr>
            <a:cxnSpLocks/>
          </p:cNvCxnSpPr>
          <p:nvPr/>
        </p:nvCxnSpPr>
        <p:spPr>
          <a:xfrm>
            <a:off x="5944612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A59C82-5E2F-BF3F-8C7C-FDA5160800D7}"/>
              </a:ext>
            </a:extLst>
          </p:cNvPr>
          <p:cNvSpPr txBox="1"/>
          <p:nvPr/>
        </p:nvSpPr>
        <p:spPr>
          <a:xfrm>
            <a:off x="5964049" y="1811872"/>
            <a:ext cx="25481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C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C++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자료구조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- 2D </a:t>
            </a:r>
            <a:r>
              <a:rPr lang="ko-KR" altLang="en-US" sz="1000" dirty="0">
                <a:latin typeface="Consolas" panose="020B0609020204030204" pitchFamily="49" charset="0"/>
              </a:rPr>
              <a:t>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STL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데이터베이스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네트워크 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게임소프트웨어 공학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게임사운드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스크립트언어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게임엔진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멀티 코어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 서버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AD740-80A7-892D-3C1C-01E6323B618E}"/>
              </a:ext>
            </a:extLst>
          </p:cNvPr>
          <p:cNvSpPr/>
          <p:nvPr/>
        </p:nvSpPr>
        <p:spPr>
          <a:xfrm>
            <a:off x="6608619" y="1130533"/>
            <a:ext cx="1986741" cy="192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NPC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9871B-46B6-59C4-8749-77883C42158B}"/>
              </a:ext>
            </a:extLst>
          </p:cNvPr>
          <p:cNvSpPr txBox="1"/>
          <p:nvPr/>
        </p:nvSpPr>
        <p:spPr>
          <a:xfrm>
            <a:off x="6608619" y="1130533"/>
            <a:ext cx="18869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n_wake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주변에 플레이어가 있다면 한번만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바꿔주어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작동하게 한다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7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0,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last_attacker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is_batte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n_type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2 peace 3, 4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3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로밍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2, 4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</a:t>
            </a:r>
            <a:endParaRPr lang="en-US" altLang="ko-KR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E5480-ACA2-D309-5F53-6153F62E9E29}"/>
              </a:ext>
            </a:extLst>
          </p:cNvPr>
          <p:cNvSpPr txBox="1"/>
          <p:nvPr/>
        </p:nvSpPr>
        <p:spPr>
          <a:xfrm>
            <a:off x="6608619" y="789711"/>
            <a:ext cx="179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NPC </a:t>
            </a:r>
            <a:r>
              <a:rPr lang="ko-KR" altLang="en-US" sz="1600" dirty="0"/>
              <a:t>자료구조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C18B-4FAD-45C1-4436-122B64D0B6F9}"/>
              </a:ext>
            </a:extLst>
          </p:cNvPr>
          <p:cNvSpPr txBox="1"/>
          <p:nvPr/>
        </p:nvSpPr>
        <p:spPr>
          <a:xfrm>
            <a:off x="311700" y="965035"/>
            <a:ext cx="63405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만 마리의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NPC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작동하도록 최적화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Npc</a:t>
            </a:r>
            <a:r>
              <a:rPr lang="en-US" altLang="ko-KR" sz="1100" dirty="0">
                <a:latin typeface="Consolas" panose="020B0609020204030204" pitchFamily="49" charset="0"/>
              </a:rPr>
              <a:t> AI</a:t>
            </a:r>
            <a:r>
              <a:rPr lang="ko-KR" altLang="en-US" sz="1100" dirty="0">
                <a:latin typeface="Consolas" panose="020B0609020204030204" pitchFamily="49" charset="0"/>
              </a:rPr>
              <a:t>는 시야 내에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없다면 </a:t>
            </a:r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를 통해 작동하지 않도록 구현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있거나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적대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범위 내에 있을 때 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</a:rPr>
              <a:t>가 죽거나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없다면 작동을 멈춤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또한 </a:t>
            </a:r>
            <a:r>
              <a:rPr lang="en-US" altLang="ko-KR" sz="1100" dirty="0">
                <a:latin typeface="Consolas" panose="020B0609020204030204" pitchFamily="49" charset="0"/>
              </a:rPr>
              <a:t>Zone</a:t>
            </a:r>
            <a:r>
              <a:rPr lang="ko-KR" altLang="en-US" sz="1100" dirty="0">
                <a:latin typeface="Consolas" panose="020B0609020204030204" pitchFamily="49" charset="0"/>
              </a:rPr>
              <a:t>으로 관리하여 시야 처리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DD118-E3E3-8A4A-E300-1C3E8CBAEA29}"/>
              </a:ext>
            </a:extLst>
          </p:cNvPr>
          <p:cNvSpPr txBox="1"/>
          <p:nvPr/>
        </p:nvSpPr>
        <p:spPr>
          <a:xfrm>
            <a:off x="432262" y="3091146"/>
            <a:ext cx="29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NPC </a:t>
            </a:r>
            <a:r>
              <a:rPr lang="ko-KR" altLang="en-US" sz="1800" dirty="0"/>
              <a:t>설계 시 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9B58D-557D-59C2-2A32-3AC91B96BBBD}"/>
              </a:ext>
            </a:extLst>
          </p:cNvPr>
          <p:cNvSpPr txBox="1"/>
          <p:nvPr/>
        </p:nvSpPr>
        <p:spPr>
          <a:xfrm>
            <a:off x="432261" y="3392691"/>
            <a:ext cx="8587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Consolas" panose="020B0609020204030204" pitchFamily="49" charset="0"/>
              </a:rPr>
              <a:t>Npc</a:t>
            </a:r>
            <a:r>
              <a:rPr lang="en-US" altLang="ko-KR" sz="1100" dirty="0">
                <a:latin typeface="Consolas" panose="020B0609020204030204" pitchFamily="49" charset="0"/>
              </a:rPr>
              <a:t> AI</a:t>
            </a:r>
            <a:r>
              <a:rPr lang="ko-KR" altLang="en-US" sz="1100" dirty="0">
                <a:latin typeface="Consolas" panose="020B0609020204030204" pitchFamily="49" charset="0"/>
              </a:rPr>
              <a:t>가 </a:t>
            </a:r>
            <a:r>
              <a:rPr lang="en-US" altLang="ko-KR" sz="1100" dirty="0" err="1">
                <a:latin typeface="Consolas" panose="020B0609020204030204" pitchFamily="49" charset="0"/>
              </a:rPr>
              <a:t>EventQueue</a:t>
            </a:r>
            <a:r>
              <a:rPr lang="ko-KR" altLang="en-US" sz="1100" dirty="0"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latin typeface="Consolas" panose="020B0609020204030204" pitchFamily="49" charset="0"/>
              </a:rPr>
              <a:t>push </a:t>
            </a:r>
            <a:r>
              <a:rPr lang="ko-KR" altLang="en-US" sz="1100" dirty="0">
                <a:latin typeface="Consolas" panose="020B0609020204030204" pitchFamily="49" charset="0"/>
              </a:rPr>
              <a:t>형식으로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</a:rPr>
              <a:t>를 이용하여 작동하는데 주변 플레이어가 동시에 늘어날 때 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Attack Event</a:t>
            </a:r>
            <a:r>
              <a:rPr lang="ko-KR" altLang="en-US" sz="1100" dirty="0">
                <a:latin typeface="Consolas" panose="020B0609020204030204" pitchFamily="49" charset="0"/>
              </a:rPr>
              <a:t>를 </a:t>
            </a:r>
            <a:r>
              <a:rPr lang="en-US" altLang="ko-KR" sz="1100" dirty="0">
                <a:latin typeface="Consolas" panose="020B0609020204030204" pitchFamily="49" charset="0"/>
              </a:rPr>
              <a:t>Queue</a:t>
            </a:r>
            <a:r>
              <a:rPr lang="ko-KR" altLang="en-US" sz="1100" dirty="0"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latin typeface="Consolas" panose="020B0609020204030204" pitchFamily="49" charset="0"/>
              </a:rPr>
              <a:t>push</a:t>
            </a:r>
            <a:r>
              <a:rPr lang="ko-KR" altLang="en-US" sz="1100" dirty="0">
                <a:latin typeface="Consolas" panose="020B0609020204030204" pitchFamily="49" charset="0"/>
              </a:rPr>
              <a:t>를 여러 번 하는 현상이 존재</a:t>
            </a:r>
            <a:r>
              <a:rPr lang="en-US" altLang="ko-KR" sz="1100" dirty="0">
                <a:latin typeface="Consolas" panose="020B0609020204030204" pitchFamily="49" charset="0"/>
              </a:rPr>
              <a:t>, Attack</a:t>
            </a:r>
            <a:r>
              <a:rPr lang="ko-KR" altLang="en-US" sz="1100" dirty="0">
                <a:latin typeface="Consolas" panose="020B0609020204030204" pitchFamily="49" charset="0"/>
              </a:rPr>
              <a:t>을 호출 하기 전에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last_attack_time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확인 후 진행 하도록 구현하여 해결하였습니다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  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</a:rPr>
              <a:t>=&gt; CAS</a:t>
            </a:r>
            <a:r>
              <a:rPr lang="ko-KR" altLang="en-US" sz="11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</a:rPr>
              <a:t>를 사용해서 동시 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</a:rPr>
              <a:t>PUSH</a:t>
            </a:r>
            <a:r>
              <a:rPr lang="ko-KR" altLang="en-US" sz="11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</a:rPr>
              <a:t>를 없애자 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</a:rPr>
              <a:t>&lt;</a:t>
            </a:r>
            <a:r>
              <a:rPr lang="ko-KR" altLang="en-US" sz="11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</a:rPr>
              <a:t>문장이 비문이다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</a:rPr>
              <a:t>. </a:t>
            </a:r>
            <a:r>
              <a:rPr lang="ko-KR" altLang="en-US" sz="11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</a:rPr>
              <a:t>다듬자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</a:rPr>
              <a:t>.&gt;</a:t>
            </a:r>
          </a:p>
          <a:p>
            <a:endParaRPr lang="en-US" altLang="ko-KR" sz="11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로 구현되어 여러 쓰레드에서 동시에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호출 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Stack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에러가 발생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lock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추가하여 오류를 방지하였습니다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200,000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마리라서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전체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처리 불가능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PQCS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함수를 통해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WorkerThread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작동하도록 구현하여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의 성능을 개선하였습니다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8E596-A266-1A19-02AC-354B48A88A62}"/>
              </a:ext>
            </a:extLst>
          </p:cNvPr>
          <p:cNvSpPr/>
          <p:nvPr/>
        </p:nvSpPr>
        <p:spPr>
          <a:xfrm>
            <a:off x="4052429" y="2660338"/>
            <a:ext cx="4077418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83B7-F325-E76C-ED3E-AEE3F0C10DBA}"/>
              </a:ext>
            </a:extLst>
          </p:cNvPr>
          <p:cNvSpPr/>
          <p:nvPr/>
        </p:nvSpPr>
        <p:spPr>
          <a:xfrm>
            <a:off x="419766" y="2660338"/>
            <a:ext cx="3196271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46B21-96E6-4F1E-6C8B-BF9FB5769F0F}"/>
              </a:ext>
            </a:extLst>
          </p:cNvPr>
          <p:cNvSpPr txBox="1"/>
          <p:nvPr/>
        </p:nvSpPr>
        <p:spPr>
          <a:xfrm>
            <a:off x="311700" y="979925"/>
            <a:ext cx="823378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정보를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저장 및 수정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채팅을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에 시간과 함께 저장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로그인 시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 검색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등록된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가 없을 시에는 생성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를 생성할 때는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Stored Procedure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사용하여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DB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성능 향상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를 사람이 정하게 하면 어떻게 하나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?? 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그러면 안된다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사람은 </a:t>
            </a:r>
            <a:r>
              <a:rPr lang="en-US" altLang="ko-KR" sz="1050" dirty="0" err="1">
                <a:solidFill>
                  <a:srgbClr val="0070C0"/>
                </a:solidFill>
                <a:latin typeface="Consolas" panose="020B0609020204030204" pitchFamily="49" charset="0"/>
              </a:rPr>
              <a:t>user_name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만 지으면 되고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, ID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는 서버에서 결정해서 내부적으로 사용해야 한다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보통 이럴 경우 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Autoincrement </a:t>
            </a:r>
            <a:r>
              <a:rPr lang="ko-KR" altLang="en-US" sz="1050" dirty="0">
                <a:solidFill>
                  <a:srgbClr val="0070C0"/>
                </a:solidFill>
                <a:latin typeface="Consolas" panose="020B0609020204030204" pitchFamily="49" charset="0"/>
              </a:rPr>
              <a:t>속성을 사용해서 생성시 결정되도록 한다</a:t>
            </a:r>
            <a:r>
              <a:rPr lang="en-US" altLang="ko-KR" sz="105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  <a:p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22DAF-131B-E299-E63C-64BF565CF979}"/>
              </a:ext>
            </a:extLst>
          </p:cNvPr>
          <p:cNvSpPr txBox="1"/>
          <p:nvPr/>
        </p:nvSpPr>
        <p:spPr>
          <a:xfrm>
            <a:off x="419766" y="2710215"/>
            <a:ext cx="32087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ALTER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PROCEDURE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@Param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BEGIN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SET NOCOUNT ON added to prevent extra result sets from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interfering with SELECT statements.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NOCOUNT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Insert statements for procedure here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INSERT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user_info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user_name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user_x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user_y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VALUES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@Param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682A-6E96-0500-B957-B9A54CCF5E77}"/>
              </a:ext>
            </a:extLst>
          </p:cNvPr>
          <p:cNvSpPr txBox="1"/>
          <p:nvPr/>
        </p:nvSpPr>
        <p:spPr>
          <a:xfrm>
            <a:off x="407324" y="4098919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Stored Procedure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4FFB9-4846-9506-770C-7489F67048B3}"/>
              </a:ext>
            </a:extLst>
          </p:cNvPr>
          <p:cNvSpPr txBox="1"/>
          <p:nvPr/>
        </p:nvSpPr>
        <p:spPr>
          <a:xfrm>
            <a:off x="4027545" y="4095210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Server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71D8-749C-D3E7-CFFD-B96350066181}"/>
              </a:ext>
            </a:extLst>
          </p:cNvPr>
          <p:cNvSpPr txBox="1"/>
          <p:nvPr/>
        </p:nvSpPr>
        <p:spPr>
          <a:xfrm>
            <a:off x="4039987" y="2631416"/>
            <a:ext cx="450549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SQLAllocHandle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hdbc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SQLWCHAR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query[100];</a:t>
            </a:r>
          </a:p>
          <a:p>
            <a:r>
              <a:rPr lang="de-DE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de-DE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w_name[20];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(query, 100,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L"EXEC 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%d, '%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SQLExecDirect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query,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SQL_NTS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SQLFreeHandle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B2713-0EC9-1433-2432-2A1DAF4C4023}"/>
              </a:ext>
            </a:extLst>
          </p:cNvPr>
          <p:cNvSpPr txBox="1"/>
          <p:nvPr/>
        </p:nvSpPr>
        <p:spPr>
          <a:xfrm>
            <a:off x="4332529" y="4402987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DB_error</a:t>
            </a:r>
            <a:r>
              <a:rPr lang="ko-KR" altLang="en-US" dirty="0">
                <a:solidFill>
                  <a:srgbClr val="0070C0"/>
                </a:solidFill>
              </a:rPr>
              <a:t>가 발생했을 때 대처는</a:t>
            </a:r>
            <a:r>
              <a:rPr lang="en-US" altLang="ko-KR" dirty="0">
                <a:solidFill>
                  <a:srgbClr val="0070C0"/>
                </a:solidFill>
              </a:rPr>
              <a:t>?????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2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 바로 연동하지 않고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을 연결시켜주는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Query Server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형식으로 구현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	- 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의 부하와 메모리 사용 분산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</a:rPr>
              <a:t>=&gt; </a:t>
            </a:r>
            <a:r>
              <a:rPr lang="ko-KR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성능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동접과</a:t>
            </a:r>
            <a:r>
              <a:rPr lang="ko-KR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반응속도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ko-KR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비교 필요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</a:rPr>
              <a:t>, DB</a:t>
            </a:r>
            <a:r>
              <a:rPr lang="ko-KR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</a:rPr>
              <a:t>heavy</a:t>
            </a:r>
            <a:r>
              <a:rPr lang="ko-KR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하게 사용해서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</a:rPr>
              <a:t>bottle neck</a:t>
            </a:r>
            <a:r>
              <a:rPr lang="ko-KR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이 되도록 수정 후</a:t>
            </a:r>
            <a:endParaRPr lang="en-US" altLang="ko-KR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0A3FECE-491B-02F8-2261-B496CF02B11C}"/>
              </a:ext>
            </a:extLst>
          </p:cNvPr>
          <p:cNvSpPr/>
          <p:nvPr/>
        </p:nvSpPr>
        <p:spPr>
          <a:xfrm>
            <a:off x="501733" y="21021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1A86E27F-9526-3ACF-1C17-A7B9DA54B1EC}"/>
              </a:ext>
            </a:extLst>
          </p:cNvPr>
          <p:cNvSpPr/>
          <p:nvPr/>
        </p:nvSpPr>
        <p:spPr>
          <a:xfrm>
            <a:off x="501733" y="254351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930B19B-2A5A-6A1C-D815-C99613AEDD9A}"/>
              </a:ext>
            </a:extLst>
          </p:cNvPr>
          <p:cNvSpPr/>
          <p:nvPr/>
        </p:nvSpPr>
        <p:spPr>
          <a:xfrm>
            <a:off x="501733" y="29848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5C53B02-4BBC-0D07-7CA7-995BD19A8F25}"/>
              </a:ext>
            </a:extLst>
          </p:cNvPr>
          <p:cNvSpPr/>
          <p:nvPr/>
        </p:nvSpPr>
        <p:spPr>
          <a:xfrm>
            <a:off x="2986783" y="2102136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GameServer</a:t>
            </a:r>
            <a:endParaRPr/>
          </a:p>
        </p:txBody>
      </p:sp>
      <p:cxnSp>
        <p:nvCxnSpPr>
          <p:cNvPr id="10" name="Google Shape;83;p15">
            <a:extLst>
              <a:ext uri="{FF2B5EF4-FFF2-40B4-BE49-F238E27FC236}">
                <a16:creationId xmlns:a16="http://schemas.microsoft.com/office/drawing/2014/main" id="{0E8DD1FF-D335-1BF0-8EE6-8707C2E7756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32033" y="2279611"/>
            <a:ext cx="12549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4;p15">
            <a:extLst>
              <a:ext uri="{FF2B5EF4-FFF2-40B4-BE49-F238E27FC236}">
                <a16:creationId xmlns:a16="http://schemas.microsoft.com/office/drawing/2014/main" id="{092F3E21-7AC5-8465-9CF2-AF0EE1ECB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rot="10800000" flipH="1">
            <a:off x="1732033" y="2500161"/>
            <a:ext cx="12549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85;p15">
            <a:extLst>
              <a:ext uri="{FF2B5EF4-FFF2-40B4-BE49-F238E27FC236}">
                <a16:creationId xmlns:a16="http://schemas.microsoft.com/office/drawing/2014/main" id="{6A7B4883-CCEA-8CC6-21D1-9C83272A4BE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732033" y="2500211"/>
            <a:ext cx="12549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6;p15">
            <a:extLst>
              <a:ext uri="{FF2B5EF4-FFF2-40B4-BE49-F238E27FC236}">
                <a16:creationId xmlns:a16="http://schemas.microsoft.com/office/drawing/2014/main" id="{027BA065-E0AD-6986-73F4-9EA9CFB0A79E}"/>
              </a:ext>
            </a:extLst>
          </p:cNvPr>
          <p:cNvSpPr/>
          <p:nvPr/>
        </p:nvSpPr>
        <p:spPr>
          <a:xfrm>
            <a:off x="2986783" y="3320561"/>
            <a:ext cx="1849500" cy="707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Query Server</a:t>
            </a:r>
            <a:endParaRPr/>
          </a:p>
        </p:txBody>
      </p:sp>
      <p:cxnSp>
        <p:nvCxnSpPr>
          <p:cNvPr id="14" name="Google Shape;87;p15">
            <a:extLst>
              <a:ext uri="{FF2B5EF4-FFF2-40B4-BE49-F238E27FC236}">
                <a16:creationId xmlns:a16="http://schemas.microsoft.com/office/drawing/2014/main" id="{4C00A75B-AFF9-B773-31D4-A81E540F578F}"/>
              </a:ext>
            </a:extLst>
          </p:cNvPr>
          <p:cNvCxnSpPr/>
          <p:nvPr/>
        </p:nvCxnSpPr>
        <p:spPr>
          <a:xfrm>
            <a:off x="3539933" y="2919486"/>
            <a:ext cx="0" cy="4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88;p15">
            <a:extLst>
              <a:ext uri="{FF2B5EF4-FFF2-40B4-BE49-F238E27FC236}">
                <a16:creationId xmlns:a16="http://schemas.microsoft.com/office/drawing/2014/main" id="{A5A5A117-C885-6F7D-3292-E3EC4C28CE61}"/>
              </a:ext>
            </a:extLst>
          </p:cNvPr>
          <p:cNvCxnSpPr/>
          <p:nvPr/>
        </p:nvCxnSpPr>
        <p:spPr>
          <a:xfrm rot="10800000">
            <a:off x="4307733" y="2903111"/>
            <a:ext cx="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1C16DA8A-193C-7BC4-2C34-A243029C8E77}"/>
              </a:ext>
            </a:extLst>
          </p:cNvPr>
          <p:cNvCxnSpPr/>
          <p:nvPr/>
        </p:nvCxnSpPr>
        <p:spPr>
          <a:xfrm>
            <a:off x="4836133" y="3472636"/>
            <a:ext cx="64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C087EDBF-A641-C133-E254-136146508C67}"/>
              </a:ext>
            </a:extLst>
          </p:cNvPr>
          <p:cNvSpPr/>
          <p:nvPr/>
        </p:nvSpPr>
        <p:spPr>
          <a:xfrm>
            <a:off x="5480233" y="3276161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DBServer</a:t>
            </a:r>
            <a:endParaRPr/>
          </a:p>
        </p:txBody>
      </p:sp>
      <p:cxnSp>
        <p:nvCxnSpPr>
          <p:cNvPr id="18" name="Google Shape;91;p15">
            <a:extLst>
              <a:ext uri="{FF2B5EF4-FFF2-40B4-BE49-F238E27FC236}">
                <a16:creationId xmlns:a16="http://schemas.microsoft.com/office/drawing/2014/main" id="{B94DAFB2-D64C-1C72-0E05-F42954BFA017}"/>
              </a:ext>
            </a:extLst>
          </p:cNvPr>
          <p:cNvCxnSpPr/>
          <p:nvPr/>
        </p:nvCxnSpPr>
        <p:spPr>
          <a:xfrm rot="10800000">
            <a:off x="4836283" y="3806361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7908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20C3C95-0A8D-84FF-0614-B106215E9C0D}"/>
              </a:ext>
            </a:extLst>
          </p:cNvPr>
          <p:cNvSpPr/>
          <p:nvPr/>
        </p:nvSpPr>
        <p:spPr>
          <a:xfrm>
            <a:off x="4857468" y="1596714"/>
            <a:ext cx="3719753" cy="3175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D1E7F-A5B3-05D9-C2C0-41CC5A2D9D44}"/>
              </a:ext>
            </a:extLst>
          </p:cNvPr>
          <p:cNvSpPr/>
          <p:nvPr/>
        </p:nvSpPr>
        <p:spPr>
          <a:xfrm>
            <a:off x="339198" y="3251065"/>
            <a:ext cx="3189004" cy="13882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8F274-1591-A764-252A-A474BC2F5992}"/>
              </a:ext>
            </a:extLst>
          </p:cNvPr>
          <p:cNvSpPr/>
          <p:nvPr/>
        </p:nvSpPr>
        <p:spPr>
          <a:xfrm>
            <a:off x="343905" y="1596714"/>
            <a:ext cx="3189004" cy="1487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Lua Script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34583-6F3D-815A-A0F7-AF1ED148C70E}"/>
              </a:ext>
            </a:extLst>
          </p:cNvPr>
          <p:cNvSpPr txBox="1"/>
          <p:nvPr/>
        </p:nvSpPr>
        <p:spPr>
          <a:xfrm>
            <a:off x="311700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</a:rPr>
              <a:t>스크립트의 가상머신을 통한 </a:t>
            </a:r>
            <a:r>
              <a:rPr lang="en-US" altLang="ko-KR" sz="1100" dirty="0">
                <a:latin typeface="Consolas" panose="020B0609020204030204" pitchFamily="49" charset="0"/>
              </a:rPr>
              <a:t>NPC AI </a:t>
            </a:r>
            <a:r>
              <a:rPr lang="ko-KR" altLang="en-US" sz="1100" dirty="0">
                <a:latin typeface="Consolas" panose="020B0609020204030204" pitchFamily="49" charset="0"/>
              </a:rPr>
              <a:t>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공격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방어</a:t>
            </a:r>
            <a:r>
              <a:rPr lang="en-US" altLang="ko-KR" sz="1100" dirty="0">
                <a:latin typeface="Consolas" panose="020B0609020204030204" pitchFamily="49" charset="0"/>
              </a:rPr>
              <a:t>, Message </a:t>
            </a:r>
            <a:r>
              <a:rPr lang="ko-KR" altLang="en-US" sz="1100" dirty="0">
                <a:latin typeface="Consolas" panose="020B0609020204030204" pitchFamily="49" charset="0"/>
              </a:rPr>
              <a:t>구현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66106-5406-A3A4-D9FD-58D9CC94A07B}"/>
              </a:ext>
            </a:extLst>
          </p:cNvPr>
          <p:cNvSpPr txBox="1"/>
          <p:nvPr/>
        </p:nvSpPr>
        <p:spPr>
          <a:xfrm>
            <a:off x="406222" y="1605593"/>
            <a:ext cx="3054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event_object_Attack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API_Default_Attack</a:t>
            </a:r>
            <a:r>
              <a:rPr lang="sv-SE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(myid, def_id);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B4DF-D9C4-A6D7-D26B-A5B8DB7DD075}"/>
              </a:ext>
            </a:extLst>
          </p:cNvPr>
          <p:cNvSpPr txBox="1"/>
          <p:nvPr/>
        </p:nvSpPr>
        <p:spPr>
          <a:xfrm>
            <a:off x="406222" y="3251736"/>
            <a:ext cx="3054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,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1000);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949-1183-DBF8-51AC-95AB710AD1D5}"/>
              </a:ext>
            </a:extLst>
          </p:cNvPr>
          <p:cNvSpPr txBox="1"/>
          <p:nvPr/>
        </p:nvSpPr>
        <p:spPr>
          <a:xfrm>
            <a:off x="4929200" y="1651298"/>
            <a:ext cx="36480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lua_State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L 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-&gt;_L;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&gt;= MAX_USER)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break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!=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pair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while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attack_range.try_pop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lua_getglobal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lua_pushnumber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lua_pushnumber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attack_range.first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lua_pushnumber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attack_range.second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status = </a:t>
            </a:r>
            <a:r>
              <a:rPr lang="en-US" altLang="ko-KR" sz="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lua_pcall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3, 0, 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lua_lock.unlock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 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8B71A-6F50-33E9-ABFD-0DBCEDD10EB1}"/>
              </a:ext>
            </a:extLst>
          </p:cNvPr>
          <p:cNvSpPr txBox="1"/>
          <p:nvPr/>
        </p:nvSpPr>
        <p:spPr>
          <a:xfrm>
            <a:off x="4768641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en-US" altLang="ko-KR" sz="1100" dirty="0" err="1">
                <a:latin typeface="Consolas" panose="020B0609020204030204" pitchFamily="49" charset="0"/>
              </a:rPr>
              <a:t>Npc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원거리 공격 시 원거리의 모든 범위를 확인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ko-KR" altLang="en-US" sz="1100" dirty="0">
                <a:latin typeface="Consolas" panose="020B0609020204030204" pitchFamily="49" charset="0"/>
              </a:rPr>
              <a:t>범위 안에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있는지 </a:t>
            </a:r>
            <a:r>
              <a:rPr lang="en-US" altLang="ko-KR" sz="1100" dirty="0">
                <a:latin typeface="Consolas" panose="020B0609020204030204" pitchFamily="49" charset="0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</a:rPr>
              <a:t>로 확인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983F2-E641-309E-4BE0-0CFCE01A55BE}"/>
              </a:ext>
            </a:extLst>
          </p:cNvPr>
          <p:cNvSpPr txBox="1"/>
          <p:nvPr/>
        </p:nvSpPr>
        <p:spPr>
          <a:xfrm>
            <a:off x="4062448" y="132000"/>
            <a:ext cx="437655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0070C0"/>
                </a:solidFill>
              </a:rPr>
              <a:t>Npc</a:t>
            </a:r>
            <a:r>
              <a:rPr lang="en-US" altLang="ko-KR" sz="1050" dirty="0">
                <a:solidFill>
                  <a:srgbClr val="0070C0"/>
                </a:solidFill>
              </a:rPr>
              <a:t> </a:t>
            </a:r>
            <a:r>
              <a:rPr lang="en-US" altLang="ko-KR" sz="1050" dirty="0" err="1">
                <a:solidFill>
                  <a:srgbClr val="0070C0"/>
                </a:solidFill>
              </a:rPr>
              <a:t>viewlist</a:t>
            </a:r>
            <a:r>
              <a:rPr lang="ko-KR" altLang="en-US" sz="1050" dirty="0">
                <a:solidFill>
                  <a:srgbClr val="0070C0"/>
                </a:solidFill>
              </a:rPr>
              <a:t>에 </a:t>
            </a:r>
            <a:r>
              <a:rPr lang="en-US" altLang="ko-KR" sz="1050" dirty="0">
                <a:solidFill>
                  <a:srgbClr val="0070C0"/>
                </a:solidFill>
              </a:rPr>
              <a:t>lock</a:t>
            </a:r>
            <a:r>
              <a:rPr lang="ko-KR" altLang="en-US" sz="1050" dirty="0">
                <a:solidFill>
                  <a:srgbClr val="0070C0"/>
                </a:solidFill>
              </a:rPr>
              <a:t>을 걸어야 한다</a:t>
            </a:r>
            <a:r>
              <a:rPr lang="en-US" altLang="ko-KR" sz="1050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050" dirty="0" err="1">
                <a:solidFill>
                  <a:srgbClr val="0070C0"/>
                </a:solidFill>
              </a:rPr>
              <a:t>Attack_range</a:t>
            </a:r>
            <a:r>
              <a:rPr lang="ko-KR" altLang="en-US" sz="1050" dirty="0">
                <a:solidFill>
                  <a:srgbClr val="0070C0"/>
                </a:solidFill>
              </a:rPr>
              <a:t>를 </a:t>
            </a:r>
            <a:r>
              <a:rPr lang="en-US" altLang="ko-KR" sz="1050" dirty="0">
                <a:solidFill>
                  <a:srgbClr val="0070C0"/>
                </a:solidFill>
              </a:rPr>
              <a:t>queue</a:t>
            </a:r>
            <a:r>
              <a:rPr lang="ko-KR" altLang="en-US" sz="1050" dirty="0">
                <a:solidFill>
                  <a:srgbClr val="0070C0"/>
                </a:solidFill>
              </a:rPr>
              <a:t>로 관리하는 것은 비효율적</a:t>
            </a:r>
            <a:endParaRPr lang="en-US" altLang="ko-KR" sz="1050" dirty="0">
              <a:solidFill>
                <a:srgbClr val="0070C0"/>
              </a:solidFill>
            </a:endParaRPr>
          </a:p>
          <a:p>
            <a:r>
              <a:rPr lang="en-US" altLang="ko-KR" sz="1050" dirty="0">
                <a:solidFill>
                  <a:srgbClr val="0070C0"/>
                </a:solidFill>
              </a:rPr>
              <a:t>While loop</a:t>
            </a:r>
            <a:r>
              <a:rPr lang="ko-KR" altLang="en-US" sz="1050" dirty="0">
                <a:solidFill>
                  <a:srgbClr val="0070C0"/>
                </a:solidFill>
              </a:rPr>
              <a:t>를 돌 때 </a:t>
            </a:r>
            <a:r>
              <a:rPr lang="en-US" altLang="ko-KR" sz="1050" dirty="0" err="1">
                <a:solidFill>
                  <a:srgbClr val="0070C0"/>
                </a:solidFill>
              </a:rPr>
              <a:t>p_id</a:t>
            </a:r>
            <a:r>
              <a:rPr lang="ko-KR" altLang="en-US" sz="1050" dirty="0">
                <a:solidFill>
                  <a:srgbClr val="0070C0"/>
                </a:solidFill>
              </a:rPr>
              <a:t>좌표 검사를 </a:t>
            </a:r>
            <a:r>
              <a:rPr lang="en-US" altLang="ko-KR" sz="1050" dirty="0">
                <a:solidFill>
                  <a:srgbClr val="0070C0"/>
                </a:solidFill>
              </a:rPr>
              <a:t>LUA</a:t>
            </a:r>
            <a:r>
              <a:rPr lang="ko-KR" altLang="en-US" sz="1050" dirty="0">
                <a:solidFill>
                  <a:srgbClr val="0070C0"/>
                </a:solidFill>
              </a:rPr>
              <a:t>에 시키는 것은 비효율적</a:t>
            </a:r>
            <a:endParaRPr lang="en-US" altLang="ko-KR" sz="1050" dirty="0">
              <a:solidFill>
                <a:srgbClr val="0070C0"/>
              </a:solidFill>
            </a:endParaRPr>
          </a:p>
          <a:p>
            <a:r>
              <a:rPr lang="en-US" altLang="ko-KR" sz="1050" dirty="0">
                <a:solidFill>
                  <a:srgbClr val="0070C0"/>
                </a:solidFill>
              </a:rPr>
              <a:t>   - C</a:t>
            </a:r>
            <a:r>
              <a:rPr lang="ko-KR" altLang="en-US" sz="1050" dirty="0">
                <a:solidFill>
                  <a:srgbClr val="0070C0"/>
                </a:solidFill>
              </a:rPr>
              <a:t>에서 검사를 하거나</a:t>
            </a:r>
            <a:r>
              <a:rPr lang="en-US" altLang="ko-KR" sz="1050" dirty="0">
                <a:solidFill>
                  <a:srgbClr val="0070C0"/>
                </a:solidFill>
              </a:rPr>
              <a:t>, </a:t>
            </a:r>
            <a:r>
              <a:rPr lang="ko-KR" altLang="en-US" sz="1050" dirty="0">
                <a:solidFill>
                  <a:srgbClr val="0070C0"/>
                </a:solidFill>
              </a:rPr>
              <a:t>루프 전체를 </a:t>
            </a:r>
            <a:r>
              <a:rPr lang="en-US" altLang="ko-KR" sz="1050" dirty="0">
                <a:solidFill>
                  <a:srgbClr val="0070C0"/>
                </a:solidFill>
              </a:rPr>
              <a:t>LUA</a:t>
            </a:r>
            <a:r>
              <a:rPr lang="ko-KR" altLang="en-US" sz="1050" dirty="0">
                <a:solidFill>
                  <a:srgbClr val="0070C0"/>
                </a:solidFill>
              </a:rPr>
              <a:t>로 넘겨서 </a:t>
            </a:r>
            <a:r>
              <a:rPr lang="en-US" altLang="ko-KR" sz="1050" dirty="0">
                <a:solidFill>
                  <a:srgbClr val="0070C0"/>
                </a:solidFill>
              </a:rPr>
              <a:t>LUA</a:t>
            </a:r>
            <a:r>
              <a:rPr lang="ko-KR" altLang="en-US" sz="1050" dirty="0">
                <a:solidFill>
                  <a:srgbClr val="0070C0"/>
                </a:solidFill>
              </a:rPr>
              <a:t>호출을 최소화 해야 한다</a:t>
            </a:r>
            <a:r>
              <a:rPr lang="en-US" altLang="ko-KR" sz="1050" dirty="0">
                <a:solidFill>
                  <a:srgbClr val="0070C0"/>
                </a:solidFill>
              </a:rPr>
              <a:t>.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8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네트워크 게임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1" y="979925"/>
            <a:ext cx="424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탄막 슈팅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TCP socket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연결을 이용한 멀티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2022.11 ~ 2022.12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TCP/IP Socket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SDL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매칭 시스템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Object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충돌처리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https://github.com/kkh3a4a/2D_Game_Network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AD5298-1725-637A-9516-99DAB86B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59" y="1047401"/>
            <a:ext cx="3664141" cy="32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2" y="979925"/>
            <a:ext cx="34595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Thread,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player</a:t>
            </a:r>
            <a:r>
              <a:rPr lang="ko-KR" altLang="en-US" sz="900" dirty="0">
                <a:latin typeface="Consolas" panose="020B0609020204030204" pitchFamily="49" charset="0"/>
              </a:rPr>
              <a:t>의 </a:t>
            </a:r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특정 인원의</a:t>
            </a:r>
            <a:r>
              <a:rPr lang="en-US" altLang="ko-KR" sz="900" dirty="0">
                <a:latin typeface="Consolas" panose="020B0609020204030204" pitchFamily="49" charset="0"/>
              </a:rPr>
              <a:t> player</a:t>
            </a:r>
            <a:r>
              <a:rPr lang="ko-KR" altLang="en-US" sz="900" dirty="0">
                <a:latin typeface="Consolas" panose="020B0609020204030204" pitchFamily="49" charset="0"/>
              </a:rPr>
              <a:t>가 서버 </a:t>
            </a:r>
            <a:r>
              <a:rPr lang="ko-KR" altLang="en-US" sz="900" dirty="0" err="1">
                <a:latin typeface="Consolas" panose="020B0609020204030204" pitchFamily="49" charset="0"/>
              </a:rPr>
              <a:t>연결시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 </a:t>
            </a:r>
            <a:r>
              <a:rPr lang="ko-KR" altLang="en-US" sz="900" dirty="0">
                <a:latin typeface="Consolas" panose="020B0609020204030204" pitchFamily="49" charset="0"/>
              </a:rPr>
              <a:t>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과정 반복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Ingame_Thread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Consolas" panose="020B0609020204030204" pitchFamily="49" charset="0"/>
              </a:rPr>
              <a:t>랜덤한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object</a:t>
            </a:r>
            <a:r>
              <a:rPr lang="ko-KR" altLang="en-US" sz="900" dirty="0">
                <a:latin typeface="Consolas" panose="020B0609020204030204" pitchFamily="49" charset="0"/>
              </a:rPr>
              <a:t>와 </a:t>
            </a:r>
            <a:r>
              <a:rPr lang="en-US" altLang="ko-KR" sz="900" dirty="0">
                <a:latin typeface="Consolas" panose="020B0609020204030204" pitchFamily="49" charset="0"/>
              </a:rPr>
              <a:t>player </a:t>
            </a:r>
            <a:r>
              <a:rPr lang="ko-KR" altLang="en-US" sz="900" dirty="0">
                <a:latin typeface="Consolas" panose="020B0609020204030204" pitchFamily="49" charset="0"/>
              </a:rPr>
              <a:t>위치 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 직접 송수신 하지 않고</a:t>
            </a:r>
            <a:r>
              <a:rPr lang="en-US" altLang="ko-KR" sz="900" dirty="0">
                <a:latin typeface="Consolas" panose="020B0609020204030204" pitchFamily="49" charset="0"/>
              </a:rPr>
              <a:t> client </a:t>
            </a:r>
            <a:r>
              <a:rPr lang="en-US" altLang="ko-KR" sz="900" dirty="0" err="1">
                <a:latin typeface="Consolas" panose="020B0609020204030204" pitchFamily="49" charset="0"/>
              </a:rPr>
              <a:t>threa</a:t>
            </a:r>
            <a:r>
              <a:rPr lang="ko-KR" altLang="en-US" sz="900" dirty="0">
                <a:latin typeface="Consolas" panose="020B0609020204030204" pitchFamily="49" charset="0"/>
              </a:rPr>
              <a:t>를 통해 데이터를 송수신 한다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Client 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와의 송수신을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에서의 데이터 변화 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에게 전송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반대로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의 입력을 받아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에서 상호 작용 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송수신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와 게임 로직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를 구분하여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특정 클라이언트의 네트워크 송수신이 느리더라도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게임 자체가 </a:t>
            </a:r>
            <a:r>
              <a:rPr lang="ko-KR" altLang="en-US" sz="900" dirty="0" err="1">
                <a:latin typeface="Consolas" panose="020B0609020204030204" pitchFamily="49" charset="0"/>
              </a:rPr>
              <a:t>느려지지않음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후기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 나중에 보니 쓰레드를 너무 많이 생성하는 단점이 보임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Overlapped I/O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로 클라이언트 송수신을 하게 하거나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IOCP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를 사용해서 쓰레드 수를 제한 해야 함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28891-7F1E-97F2-4F94-91B89DC7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1" y="269124"/>
            <a:ext cx="5151375" cy="46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3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Contents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3238AE-BFC7-83A0-950D-3A9EDAE2C7B8}"/>
              </a:ext>
            </a:extLst>
          </p:cNvPr>
          <p:cNvSpPr/>
          <p:nvPr/>
        </p:nvSpPr>
        <p:spPr>
          <a:xfrm>
            <a:off x="31170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Unreal Engine5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36ED6E-4596-7027-BF1D-819C8D703602}"/>
              </a:ext>
            </a:extLst>
          </p:cNvPr>
          <p:cNvCxnSpPr>
            <a:cxnSpLocks/>
          </p:cNvCxnSpPr>
          <p:nvPr/>
        </p:nvCxnSpPr>
        <p:spPr>
          <a:xfrm>
            <a:off x="465513" y="2011408"/>
            <a:ext cx="2324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E8EBCB-8CC6-2D24-0508-D6521922CF52}"/>
              </a:ext>
            </a:extLst>
          </p:cNvPr>
          <p:cNvSpPr/>
          <p:nvPr/>
        </p:nvSpPr>
        <p:spPr>
          <a:xfrm>
            <a:off x="309637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2D MMO RPG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개인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IOCP,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SQL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SFML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17AA90-8FC1-CB0B-E154-F2DC93D995F5}"/>
              </a:ext>
            </a:extLst>
          </p:cNvPr>
          <p:cNvCxnSpPr>
            <a:cxnSpLocks/>
          </p:cNvCxnSpPr>
          <p:nvPr/>
        </p:nvCxnSpPr>
        <p:spPr>
          <a:xfrm>
            <a:off x="3250182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DABC33-9ED3-3214-4681-0C5509102458}"/>
              </a:ext>
            </a:extLst>
          </p:cNvPr>
          <p:cNvSpPr/>
          <p:nvPr/>
        </p:nvSpPr>
        <p:spPr>
          <a:xfrm>
            <a:off x="5881041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네트워크 게임 프로그래밍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TCP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SDL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FC63A7-3ADE-6F39-E216-C56E5335EAB5}"/>
              </a:ext>
            </a:extLst>
          </p:cNvPr>
          <p:cNvCxnSpPr>
            <a:cxnSpLocks/>
          </p:cNvCxnSpPr>
          <p:nvPr/>
        </p:nvCxnSpPr>
        <p:spPr>
          <a:xfrm>
            <a:off x="6034854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9AE8D-95A5-ADFD-7C01-5FA63BEFA3DF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8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74419862-D006-0F93-1CED-21DB4CCA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00" y="825724"/>
            <a:ext cx="3333404" cy="19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A7E8884-9DFA-452D-7D0B-BB551B94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00" y="2842952"/>
            <a:ext cx="3333404" cy="180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38C17-FDFC-B257-5BF8-58FB141942D1}"/>
              </a:ext>
            </a:extLst>
          </p:cNvPr>
          <p:cNvSpPr txBox="1"/>
          <p:nvPr/>
        </p:nvSpPr>
        <p:spPr>
          <a:xfrm>
            <a:off x="399011" y="816434"/>
            <a:ext cx="417298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도시 경영 생존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 Unreal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을 통한 게임 제작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실시간 지형변화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2023.01 ~ 2023.07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Unreal Engine5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IOCP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Unreal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로그인과 플레이어 연결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모든 컨텐츠를 서버에서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https://github.com/kkh3a4a/Survil_project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21093-4800-E31F-1955-9867659895A4}"/>
              </a:ext>
            </a:extLst>
          </p:cNvPr>
          <p:cNvSpPr txBox="1"/>
          <p:nvPr/>
        </p:nvSpPr>
        <p:spPr>
          <a:xfrm>
            <a:off x="5947091" y="4645601"/>
            <a:ext cx="1431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적외선 카메라</a:t>
            </a:r>
            <a:r>
              <a:rPr lang="en-US" altLang="ko-KR" sz="1000" dirty="0"/>
              <a:t>&gt; </a:t>
            </a:r>
            <a:r>
              <a:rPr lang="ko-KR" altLang="en-US" sz="1000" dirty="0"/>
              <a:t>빼자</a:t>
            </a:r>
          </a:p>
        </p:txBody>
      </p:sp>
    </p:spTree>
    <p:extLst>
      <p:ext uri="{BB962C8B-B14F-4D97-AF65-F5344CB8AC3E}">
        <p14:creationId xmlns:p14="http://schemas.microsoft.com/office/powerpoint/2010/main" val="357831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6125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많은 양의 데이터 처리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게임의 큰 특징이 실시간으로 변하는 사막 지형의 구현임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게임에서 주기적으로 변하는 지형을 클라이언트에서 동기화 하기 위해</a:t>
            </a:r>
            <a:endParaRPr lang="en-US" altLang="ko-KR" dirty="0"/>
          </a:p>
          <a:p>
            <a:r>
              <a:rPr lang="en-US" altLang="ko-KR" dirty="0"/>
              <a:t>12MByte</a:t>
            </a:r>
            <a:r>
              <a:rPr lang="ko-KR" altLang="en-US" dirty="0"/>
              <a:t>를 서버에서 전송해야 하는데</a:t>
            </a:r>
            <a:r>
              <a:rPr lang="en-US" altLang="ko-KR" dirty="0"/>
              <a:t>, </a:t>
            </a:r>
            <a:r>
              <a:rPr lang="ko-KR" altLang="en-US" dirty="0"/>
              <a:t>네트워크로 보내기에는 많은 데이터이기 때문에  플레이어의 시점을 제한 시키고 </a:t>
            </a:r>
            <a:r>
              <a:rPr lang="en-US" altLang="ko-KR" dirty="0"/>
              <a:t>player</a:t>
            </a:r>
            <a:r>
              <a:rPr lang="ko-KR" altLang="en-US" dirty="0"/>
              <a:t>가 보는 시야내의</a:t>
            </a:r>
            <a:br>
              <a:rPr lang="en-US" altLang="ko-KR" dirty="0"/>
            </a:br>
            <a:r>
              <a:rPr lang="ko-KR" altLang="en-US" dirty="0"/>
              <a:t>지형만을 전송하도록 최적화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시야각의 지형만을 전송해도 서버에서 클라이언트로 보내는 데이터는  </a:t>
            </a:r>
            <a:r>
              <a:rPr lang="en-US" altLang="ko-KR" dirty="0"/>
              <a:t>24KByte</a:t>
            </a:r>
            <a:r>
              <a:rPr lang="ko-KR" altLang="en-US" dirty="0"/>
              <a:t>로 많기 때문에 카메라 이동 시에는 시야각의 지형을 모두 보내는 것이 아닌 이동한 좌표 만큼을 계산하여 한 줄 </a:t>
            </a:r>
            <a:r>
              <a:rPr lang="en-US" altLang="ko-KR" dirty="0"/>
              <a:t>( 200 </a:t>
            </a:r>
            <a:r>
              <a:rPr lang="ko-KR" altLang="en-US" dirty="0"/>
              <a:t>또는</a:t>
            </a:r>
            <a:r>
              <a:rPr lang="en-US" altLang="ko-KR" dirty="0"/>
              <a:t> 120Byte)</a:t>
            </a:r>
            <a:r>
              <a:rPr lang="ko-KR" altLang="en-US" dirty="0"/>
              <a:t>씩만 보내도록 개선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64223-B06C-8494-D7C7-53635905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8" y="376382"/>
            <a:ext cx="2183477" cy="1984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5D49F-58D3-F9B5-2C54-445FE4F34BFB}"/>
              </a:ext>
            </a:extLst>
          </p:cNvPr>
          <p:cNvSpPr txBox="1"/>
          <p:nvPr/>
        </p:nvSpPr>
        <p:spPr>
          <a:xfrm>
            <a:off x="6833062" y="236081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(Bitmap)</a:t>
            </a:r>
            <a:endParaRPr lang="ko-KR" altLang="en-US" dirty="0"/>
          </a:p>
        </p:txBody>
      </p:sp>
      <p:pic>
        <p:nvPicPr>
          <p:cNvPr id="8" name="그림 7" descr="모래언덕이(가) 표시된 사진&#10;&#10;자동 생성된 설명">
            <a:extLst>
              <a:ext uri="{FF2B5EF4-FFF2-40B4-BE49-F238E27FC236}">
                <a16:creationId xmlns:a16="http://schemas.microsoft.com/office/drawing/2014/main" id="{828C0DA8-FC65-017E-6C7C-B5CC7089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6" y="2668593"/>
            <a:ext cx="2224535" cy="1189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9EC39-5710-B2A6-2667-B0E949C3D8F0}"/>
              </a:ext>
            </a:extLst>
          </p:cNvPr>
          <p:cNvSpPr txBox="1"/>
          <p:nvPr/>
        </p:nvSpPr>
        <p:spPr>
          <a:xfrm>
            <a:off x="6833062" y="389559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(Unreal 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B7BD74-95EA-DBB8-F832-12C065472704}"/>
              </a:ext>
            </a:extLst>
          </p:cNvPr>
          <p:cNvSpPr/>
          <p:nvPr/>
        </p:nvSpPr>
        <p:spPr>
          <a:xfrm>
            <a:off x="5525401" y="3001389"/>
            <a:ext cx="3444031" cy="1881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08943-7647-AA6F-62BE-BC2E29D829E0}"/>
              </a:ext>
            </a:extLst>
          </p:cNvPr>
          <p:cNvSpPr/>
          <p:nvPr/>
        </p:nvSpPr>
        <p:spPr>
          <a:xfrm>
            <a:off x="382385" y="1022998"/>
            <a:ext cx="5087391" cy="387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지형데이터 전송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508739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Player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가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방향으로 이동했을 시 한 줄만 보내는 코드</a:t>
            </a:r>
            <a:endParaRPr lang="en-US" altLang="ko-KR" sz="7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//Terrain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fr-FR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terrain_packet;</a:t>
            </a:r>
          </a:p>
          <a:p>
            <a:pPr lvl="2"/>
            <a:r>
              <a:rPr lang="en-US" altLang="ko-KR" sz="700" dirty="0"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terrain_packet.size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terrain_packet.type = </a:t>
            </a:r>
            <a:r>
              <a:rPr lang="fr-FR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terrain_packet.terrainX = _x + _currentX;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send_packet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B94844-A388-8CBD-31D4-67595882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50" y="1022998"/>
            <a:ext cx="1162050" cy="400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2122E3-6563-4585-27E3-0241858F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65" y="1022998"/>
            <a:ext cx="1162050" cy="400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5E3A21-C39E-C9BF-E4C6-12E21817A874}"/>
              </a:ext>
            </a:extLst>
          </p:cNvPr>
          <p:cNvSpPr txBox="1"/>
          <p:nvPr/>
        </p:nvSpPr>
        <p:spPr>
          <a:xfrm>
            <a:off x="6087477" y="1423048"/>
            <a:ext cx="1050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개선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25B31D-5E78-27B2-9655-4F4A79DA7F9E}"/>
              </a:ext>
            </a:extLst>
          </p:cNvPr>
          <p:cNvSpPr txBox="1"/>
          <p:nvPr/>
        </p:nvSpPr>
        <p:spPr>
          <a:xfrm>
            <a:off x="7599565" y="1423048"/>
            <a:ext cx="1050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개선 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601D49-6DAD-9289-1D32-A1FF18D8A0E8}"/>
              </a:ext>
            </a:extLst>
          </p:cNvPr>
          <p:cNvSpPr txBox="1"/>
          <p:nvPr/>
        </p:nvSpPr>
        <p:spPr>
          <a:xfrm>
            <a:off x="6031850" y="1729047"/>
            <a:ext cx="261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</a:t>
            </a:r>
            <a:r>
              <a:rPr lang="en-US" altLang="ko-KR" dirty="0"/>
              <a:t>15%</a:t>
            </a:r>
            <a:r>
              <a:rPr lang="ko-KR" altLang="en-US" dirty="0"/>
              <a:t>의 프레임이</a:t>
            </a:r>
            <a:endParaRPr lang="en-US" altLang="ko-KR" dirty="0"/>
          </a:p>
          <a:p>
            <a:r>
              <a:rPr lang="ko-KR" altLang="en-US" dirty="0"/>
              <a:t>향상되었다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1B0BF-0DCD-FC23-BC25-D36D438C0AAC}"/>
              </a:ext>
            </a:extLst>
          </p:cNvPr>
          <p:cNvSpPr txBox="1"/>
          <p:nvPr/>
        </p:nvSpPr>
        <p:spPr>
          <a:xfrm>
            <a:off x="5469775" y="3001389"/>
            <a:ext cx="357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static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(Terrain[0],Terrain[1],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(Terrain[1],Terrain[0],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6D9965-BC72-10E8-DA5B-E7490797D0CA}"/>
              </a:ext>
            </a:extLst>
          </p:cNvPr>
          <p:cNvSpPr/>
          <p:nvPr/>
        </p:nvSpPr>
        <p:spPr>
          <a:xfrm>
            <a:off x="4217326" y="834732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B71FBFD-46D0-662F-31EF-1A4D0C84F17D}"/>
              </a:ext>
            </a:extLst>
          </p:cNvPr>
          <p:cNvSpPr/>
          <p:nvPr/>
        </p:nvSpPr>
        <p:spPr>
          <a:xfrm>
            <a:off x="7693459" y="2853489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2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646F9-E5D8-1A6D-7904-46506F7A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7B6CC-D848-AC8F-66D1-240738D75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지형데이터 전체 </a:t>
            </a:r>
            <a:r>
              <a:rPr lang="en-US" altLang="ko-KR" dirty="0"/>
              <a:t>MEMCPY</a:t>
            </a:r>
            <a:r>
              <a:rPr lang="ko-KR" altLang="en-US" dirty="0"/>
              <a:t>없이 지형 데이터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EE2241-9029-81DE-E7DB-A21B29A1AD30}"/>
              </a:ext>
            </a:extLst>
          </p:cNvPr>
          <p:cNvSpPr/>
          <p:nvPr/>
        </p:nvSpPr>
        <p:spPr>
          <a:xfrm>
            <a:off x="823658" y="2017265"/>
            <a:ext cx="2764140" cy="2310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E1068B8-1FA1-0DE7-CE01-7FC3406C2CD7}"/>
              </a:ext>
            </a:extLst>
          </p:cNvPr>
          <p:cNvSpPr/>
          <p:nvPr/>
        </p:nvSpPr>
        <p:spPr>
          <a:xfrm>
            <a:off x="2135926" y="3064288"/>
            <a:ext cx="125643" cy="1535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25DF89-3C93-A783-9730-566562199778}"/>
              </a:ext>
            </a:extLst>
          </p:cNvPr>
          <p:cNvSpPr/>
          <p:nvPr/>
        </p:nvSpPr>
        <p:spPr>
          <a:xfrm>
            <a:off x="4480095" y="2017265"/>
            <a:ext cx="2764140" cy="2310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3AE3FB7-73BB-1CA1-8785-3E6A9ACC1FDD}"/>
              </a:ext>
            </a:extLst>
          </p:cNvPr>
          <p:cNvSpPr/>
          <p:nvPr/>
        </p:nvSpPr>
        <p:spPr>
          <a:xfrm>
            <a:off x="5073407" y="3071268"/>
            <a:ext cx="125643" cy="1535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15C84D-09F9-01E1-10ED-4AD601B1BE4F}"/>
              </a:ext>
            </a:extLst>
          </p:cNvPr>
          <p:cNvSpPr/>
          <p:nvPr/>
        </p:nvSpPr>
        <p:spPr>
          <a:xfrm>
            <a:off x="1054003" y="2156867"/>
            <a:ext cx="2359292" cy="20451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FC424A-0BC6-F49F-B090-DF0563FA8229}"/>
              </a:ext>
            </a:extLst>
          </p:cNvPr>
          <p:cNvSpPr/>
          <p:nvPr/>
        </p:nvSpPr>
        <p:spPr>
          <a:xfrm>
            <a:off x="4019404" y="2145316"/>
            <a:ext cx="2359292" cy="20451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7DA1D-1E13-4E63-52BD-B47D882F0714}"/>
              </a:ext>
            </a:extLst>
          </p:cNvPr>
          <p:cNvSpPr/>
          <p:nvPr/>
        </p:nvSpPr>
        <p:spPr>
          <a:xfrm>
            <a:off x="3832104" y="1633356"/>
            <a:ext cx="593313" cy="2840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87DF6-8890-C6F8-F859-6E95AA562312}"/>
              </a:ext>
            </a:extLst>
          </p:cNvPr>
          <p:cNvSpPr/>
          <p:nvPr/>
        </p:nvSpPr>
        <p:spPr>
          <a:xfrm>
            <a:off x="6657901" y="2145315"/>
            <a:ext cx="1746203" cy="20451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3F111-C380-1183-57D7-9C439F4BF9C4}"/>
              </a:ext>
            </a:extLst>
          </p:cNvPr>
          <p:cNvSpPr/>
          <p:nvPr/>
        </p:nvSpPr>
        <p:spPr>
          <a:xfrm>
            <a:off x="7290769" y="1650807"/>
            <a:ext cx="1265733" cy="2840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57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6EC859-3E67-7B12-CA10-AE7B30D3110A}"/>
              </a:ext>
            </a:extLst>
          </p:cNvPr>
          <p:cNvSpPr/>
          <p:nvPr/>
        </p:nvSpPr>
        <p:spPr>
          <a:xfrm>
            <a:off x="732091" y="1510417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9BD5F5C-8B1D-BDF9-5B5C-79B48187EB2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521800" y="1752463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5912-80B4-F86C-5119-8A6897FA63C2}"/>
              </a:ext>
            </a:extLst>
          </p:cNvPr>
          <p:cNvSpPr/>
          <p:nvPr/>
        </p:nvSpPr>
        <p:spPr>
          <a:xfrm>
            <a:off x="3466564" y="861263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1E1341-4C81-6723-8D35-09771EEEE1A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230093" y="1103309"/>
            <a:ext cx="28950" cy="320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63D32E8-8A09-86F5-1321-A4B3D9BE7B80}"/>
              </a:ext>
            </a:extLst>
          </p:cNvPr>
          <p:cNvSpPr/>
          <p:nvPr/>
        </p:nvSpPr>
        <p:spPr>
          <a:xfrm>
            <a:off x="732090" y="2026783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48D223-03FA-2309-075E-6F59B08A07B2}"/>
              </a:ext>
            </a:extLst>
          </p:cNvPr>
          <p:cNvSpPr/>
          <p:nvPr/>
        </p:nvSpPr>
        <p:spPr>
          <a:xfrm>
            <a:off x="3343493" y="1423348"/>
            <a:ext cx="1773199" cy="21923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IOCP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Worker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D37D04-D082-A004-AEAF-CD3AAEF8D80E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2311509" y="2305273"/>
            <a:ext cx="1224380" cy="2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FECF8A-72A0-B699-9A2C-0BCF6802C1D2}"/>
              </a:ext>
            </a:extLst>
          </p:cNvPr>
          <p:cNvSpPr/>
          <p:nvPr/>
        </p:nvSpPr>
        <p:spPr>
          <a:xfrm>
            <a:off x="6497572" y="2583763"/>
            <a:ext cx="1579416" cy="20884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Ingame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802E8-8247-3582-754D-249913DCC34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515623" y="2583763"/>
            <a:ext cx="6177" cy="28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422F7A-9E82-B5E5-1C61-2226234A1A3A}"/>
              </a:ext>
            </a:extLst>
          </p:cNvPr>
          <p:cNvSpPr/>
          <p:nvPr/>
        </p:nvSpPr>
        <p:spPr>
          <a:xfrm>
            <a:off x="725913" y="2865288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8AF0FC-6754-F35C-B0D4-0A40E39767D4}"/>
              </a:ext>
            </a:extLst>
          </p:cNvPr>
          <p:cNvSpPr/>
          <p:nvPr/>
        </p:nvSpPr>
        <p:spPr>
          <a:xfrm>
            <a:off x="665590" y="3759985"/>
            <a:ext cx="170410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66580C-571E-3581-504B-B9A4AE4D414A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515623" y="3422268"/>
            <a:ext cx="2022" cy="33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DADA68-4B4F-8237-13BC-59181BAFEF6A}"/>
              </a:ext>
            </a:extLst>
          </p:cNvPr>
          <p:cNvSpPr/>
          <p:nvPr/>
        </p:nvSpPr>
        <p:spPr>
          <a:xfrm>
            <a:off x="3543451" y="2775444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r>
              <a:rPr lang="ko-KR" altLang="en-US" dirty="0">
                <a:solidFill>
                  <a:schemeClr val="tx1"/>
                </a:solidFill>
              </a:rPr>
              <a:t>에 대한 모든 처리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664BD1-A49C-119E-FE07-54624F09ACB7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2305332" y="3070024"/>
            <a:ext cx="1238119" cy="7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C77F73-468F-58FF-2E84-4135B64DDCC1}"/>
              </a:ext>
            </a:extLst>
          </p:cNvPr>
          <p:cNvCxnSpPr>
            <a:cxnSpLocks/>
            <a:stCxn id="44" idx="2"/>
            <a:endCxn id="39" idx="3"/>
          </p:cNvCxnSpPr>
          <p:nvPr/>
        </p:nvCxnSpPr>
        <p:spPr>
          <a:xfrm flipH="1">
            <a:off x="2369699" y="3364603"/>
            <a:ext cx="1887958" cy="6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DFE499-EB62-EDC1-3647-D17E3833532D}"/>
              </a:ext>
            </a:extLst>
          </p:cNvPr>
          <p:cNvSpPr txBox="1"/>
          <p:nvPr/>
        </p:nvSpPr>
        <p:spPr>
          <a:xfrm>
            <a:off x="5610182" y="2009189"/>
            <a:ext cx="1304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게임 시작 시 생성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7EC5E6-5BC1-1191-B709-0D469EF98792}"/>
              </a:ext>
            </a:extLst>
          </p:cNvPr>
          <p:cNvSpPr/>
          <p:nvPr/>
        </p:nvSpPr>
        <p:spPr>
          <a:xfrm>
            <a:off x="6645106" y="3057303"/>
            <a:ext cx="1284348" cy="10806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태양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지형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전투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타이머 작업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39CF39A-F11C-3FA0-67C8-56C0339E1FF8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2369699" y="3597641"/>
            <a:ext cx="4275407" cy="440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66BA427-9972-850E-D166-72945EB5693D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 rot="5400000" flipH="1">
            <a:off x="535185" y="3334506"/>
            <a:ext cx="1173187" cy="791732"/>
          </a:xfrm>
          <a:prstGeom prst="bentConnector4">
            <a:avLst>
              <a:gd name="adj1" fmla="val -19485"/>
              <a:gd name="adj2" fmla="val 136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C1AEB30-3F4F-85EA-5113-BC99EDDD6060}"/>
              </a:ext>
            </a:extLst>
          </p:cNvPr>
          <p:cNvSpPr/>
          <p:nvPr/>
        </p:nvSpPr>
        <p:spPr>
          <a:xfrm>
            <a:off x="3535889" y="2037095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A4767D2C-A1D4-2262-7C10-8978C3556851}"/>
              </a:ext>
            </a:extLst>
          </p:cNvPr>
          <p:cNvCxnSpPr>
            <a:stCxn id="46" idx="3"/>
            <a:endCxn id="19" idx="0"/>
          </p:cNvCxnSpPr>
          <p:nvPr/>
        </p:nvCxnSpPr>
        <p:spPr>
          <a:xfrm>
            <a:off x="4964300" y="2331675"/>
            <a:ext cx="2322980" cy="25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84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게임서버 프로그래밍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175FF-F377-4B3D-B1CE-FB6FA1868E27}"/>
              </a:ext>
            </a:extLst>
          </p:cNvPr>
          <p:cNvSpPr txBox="1"/>
          <p:nvPr/>
        </p:nvSpPr>
        <p:spPr>
          <a:xfrm>
            <a:off x="399011" y="997526"/>
            <a:ext cx="4172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MMORPG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연동을 통한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데이터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접속 시 서버 과부하 방지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2023.05 ~ 2023.06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SFML,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Lua script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컨텐트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추가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- 20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만마리의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NPC 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제어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	- NPC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종류 추가 및 각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최대 동시 접속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4435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i5-11000?,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32GB)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https://github.com/kkh3a4a/GameServerProject</a:t>
            </a:r>
          </a:p>
          <a:p>
            <a:endParaRPr lang="ko-KR" altLang="en-US" dirty="0"/>
          </a:p>
        </p:txBody>
      </p:sp>
      <p:pic>
        <p:nvPicPr>
          <p:cNvPr id="8" name="그림 7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416E0FE1-964B-CD42-1F14-626D5A95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21" y="306595"/>
            <a:ext cx="2479025" cy="2345166"/>
          </a:xfrm>
          <a:prstGeom prst="rect">
            <a:avLst/>
          </a:prstGeom>
        </p:spPr>
      </p:pic>
      <p:pic>
        <p:nvPicPr>
          <p:cNvPr id="3" name="그림 2" descr="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0A1F3043-84E7-040B-8894-E5C0FB19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1" y="2824152"/>
            <a:ext cx="2487261" cy="18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Zone</a:t>
            </a:r>
            <a:r>
              <a:rPr lang="ko-KR" altLang="en-US" dirty="0">
                <a:latin typeface="+mj-ea"/>
                <a:ea typeface="+mj-ea"/>
              </a:rPr>
              <a:t> 분할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86073-EF70-EC80-BB18-83C444987D3F}"/>
              </a:ext>
            </a:extLst>
          </p:cNvPr>
          <p:cNvSpPr txBox="1"/>
          <p:nvPr/>
        </p:nvSpPr>
        <p:spPr>
          <a:xfrm>
            <a:off x="440574" y="979925"/>
            <a:ext cx="674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동접을</a:t>
            </a:r>
            <a:r>
              <a:rPr lang="ko-KR" altLang="en-US" sz="1000" dirty="0">
                <a:latin typeface="Consolas" panose="020B0609020204030204" pitchFamily="49" charset="0"/>
              </a:rPr>
              <a:t> 늘리기 위해 도입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나 </a:t>
            </a:r>
            <a:r>
              <a:rPr lang="en-US" altLang="ko-KR" sz="1000" dirty="0">
                <a:latin typeface="Consolas" panose="020B0609020204030204" pitchFamily="49" charset="0"/>
              </a:rPr>
              <a:t>NPC </a:t>
            </a:r>
            <a:r>
              <a:rPr lang="ko-KR" altLang="en-US" sz="1000" dirty="0">
                <a:latin typeface="Consolas" panose="020B0609020204030204" pitchFamily="49" charset="0"/>
              </a:rPr>
              <a:t>이동시 게임내 전체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가 아닌 </a:t>
            </a:r>
            <a:r>
              <a:rPr lang="en-US" altLang="ko-KR" sz="1000" dirty="0">
                <a:latin typeface="Consolas" panose="020B0609020204030204" pitchFamily="49" charset="0"/>
              </a:rPr>
              <a:t>Zone </a:t>
            </a:r>
            <a:r>
              <a:rPr lang="ko-KR" altLang="en-US" sz="1000" dirty="0">
                <a:latin typeface="Consolas" panose="020B0609020204030204" pitchFamily="49" charset="0"/>
              </a:rPr>
              <a:t>내의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 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전체 월드를 </a:t>
            </a:r>
            <a:r>
              <a:rPr lang="en-US" altLang="ko-KR" sz="1000" dirty="0">
                <a:latin typeface="Consolas" panose="020B0609020204030204" pitchFamily="49" charset="0"/>
              </a:rPr>
              <a:t>50</a:t>
            </a:r>
            <a:r>
              <a:rPr lang="ko-KR" altLang="en-US" sz="1000" dirty="0">
                <a:latin typeface="Consolas" panose="020B0609020204030204" pitchFamily="49" charset="0"/>
              </a:rPr>
              <a:t>개로 나누어 시야에 속한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에 있는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9" name="그림 18" descr="텍스트, 스크린샷, 별자리, 별이(가) 표시된 사진&#10;&#10;자동 생성된 설명">
            <a:extLst>
              <a:ext uri="{FF2B5EF4-FFF2-40B4-BE49-F238E27FC236}">
                <a16:creationId xmlns:a16="http://schemas.microsoft.com/office/drawing/2014/main" id="{4EBE8527-CAC5-13E9-6A4D-1BB2DE4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0" y="2057143"/>
            <a:ext cx="2563817" cy="2025535"/>
          </a:xfrm>
          <a:prstGeom prst="rect">
            <a:avLst/>
          </a:prstGeom>
        </p:spPr>
      </p:pic>
      <p:pic>
        <p:nvPicPr>
          <p:cNvPr id="21" name="그림 20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AA231315-0228-5391-6300-D6CB82FC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1" y="2057144"/>
            <a:ext cx="2551854" cy="2025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185FAF-4E00-84AE-1606-D0AA15F49B69}"/>
              </a:ext>
            </a:extLst>
          </p:cNvPr>
          <p:cNvSpPr txBox="1"/>
          <p:nvPr/>
        </p:nvSpPr>
        <p:spPr>
          <a:xfrm>
            <a:off x="1187263" y="4110799"/>
            <a:ext cx="2044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전 </a:t>
            </a:r>
            <a:r>
              <a:rPr lang="ko-KR" altLang="en-US" dirty="0" err="1"/>
              <a:t>동접</a:t>
            </a:r>
            <a:r>
              <a:rPr lang="en-US" altLang="ko-KR" dirty="0"/>
              <a:t>(334)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BA76-0C31-3B07-6B6D-061DB6820BF6}"/>
              </a:ext>
            </a:extLst>
          </p:cNvPr>
          <p:cNvSpPr txBox="1"/>
          <p:nvPr/>
        </p:nvSpPr>
        <p:spPr>
          <a:xfrm>
            <a:off x="3594767" y="4163575"/>
            <a:ext cx="217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(3542)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52969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230E35222D3843BEEB72EC2D9204FC" ma:contentTypeVersion="2" ma:contentTypeDescription="새 문서를 만듭니다." ma:contentTypeScope="" ma:versionID="5393aaff91954c76b1b683e9a5608cea">
  <xsd:schema xmlns:xsd="http://www.w3.org/2001/XMLSchema" xmlns:xs="http://www.w3.org/2001/XMLSchema" xmlns:p="http://schemas.microsoft.com/office/2006/metadata/properties" xmlns:ns3="40417cfd-5ee9-4f27-b32c-05b3ffb2c773" targetNamespace="http://schemas.microsoft.com/office/2006/metadata/properties" ma:root="true" ma:fieldsID="2ef65e9a1312700681ee5f1e5151caaa" ns3:_="">
    <xsd:import namespace="40417cfd-5ee9-4f27-b32c-05b3ffb2c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17cfd-5ee9-4f27-b32c-05b3ffb2c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9BB87E-0319-4B57-952E-0B0C988A1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17cfd-5ee9-4f27-b32c-05b3ffb2c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614C11-CC89-4842-B139-2357435741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1B6D13-895E-43AA-B14D-583444261BC4}">
  <ds:schemaRefs>
    <ds:schemaRef ds:uri="http://schemas.microsoft.com/office/2006/documentManagement/types"/>
    <ds:schemaRef ds:uri="40417cfd-5ee9-4f27-b32c-05b3ffb2c773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2450</Words>
  <Application>Microsoft Office PowerPoint</Application>
  <PresentationFormat>화면 슬라이드 쇼(16:9)</PresentationFormat>
  <Paragraphs>386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</vt:lpstr>
      <vt:lpstr>Open Sans</vt:lpstr>
      <vt:lpstr>Economica</vt:lpstr>
      <vt:lpstr>맑은 고딕</vt:lpstr>
      <vt:lpstr>Consolas</vt:lpstr>
      <vt:lpstr>돋움체</vt:lpstr>
      <vt:lpstr>Luxe</vt:lpstr>
      <vt:lpstr>P o r t f o l i o</vt:lpstr>
      <vt:lpstr>Contents</vt:lpstr>
      <vt:lpstr>Survil(졸업작품)</vt:lpstr>
      <vt:lpstr>지형변화</vt:lpstr>
      <vt:lpstr>지형데이터 전송 코드</vt:lpstr>
      <vt:lpstr>PowerPoint 프레젠테이션</vt:lpstr>
      <vt:lpstr>로직</vt:lpstr>
      <vt:lpstr>게임서버 프로그래밍</vt:lpstr>
      <vt:lpstr>Zone 분할</vt:lpstr>
      <vt:lpstr>NPC AI</vt:lpstr>
      <vt:lpstr>DB 연동</vt:lpstr>
      <vt:lpstr>DB 연동</vt:lpstr>
      <vt:lpstr>Lua Script</vt:lpstr>
      <vt:lpstr>네트워크 게임 프로그래밍</vt:lpstr>
      <vt:lpstr>로직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o r t f o l i o</dc:title>
  <cp:lastModifiedBy>Jung Nai Hoon</cp:lastModifiedBy>
  <cp:revision>19</cp:revision>
  <dcterms:modified xsi:type="dcterms:W3CDTF">2023-08-21T07:38:25Z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0x01010013230E35222D3843BEEB72EC2D9204FC</vt:lpwstr>
  </property>
</Properties>
</file>